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digitalmarketingtrust.com/" TargetMode="External"/><Relationship Id="rId3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digitalmarketingtrust.com/" TargetMode="External"/><Relationship Id="rId3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91285"/>
            <a:ext cx="5951220" cy="4188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 i="1">
                <a:latin typeface="Calibri"/>
                <a:cs typeface="Calibri"/>
              </a:rPr>
              <a:t>Social</a:t>
            </a:r>
            <a:r>
              <a:rPr dirty="0" sz="1800" spc="-40" b="1" i="1">
                <a:latin typeface="Calibri"/>
                <a:cs typeface="Calibri"/>
              </a:rPr>
              <a:t> </a:t>
            </a:r>
            <a:r>
              <a:rPr dirty="0" sz="1800" b="1" i="1">
                <a:latin typeface="Calibri"/>
                <a:cs typeface="Calibri"/>
              </a:rPr>
              <a:t>Media</a:t>
            </a:r>
            <a:r>
              <a:rPr dirty="0" sz="1800" spc="-35" b="1" i="1">
                <a:latin typeface="Calibri"/>
                <a:cs typeface="Calibri"/>
              </a:rPr>
              <a:t> </a:t>
            </a:r>
            <a:r>
              <a:rPr dirty="0" sz="1800" b="1" i="1">
                <a:latin typeface="Calibri"/>
                <a:cs typeface="Calibri"/>
              </a:rPr>
              <a:t>Marketing</a:t>
            </a:r>
            <a:r>
              <a:rPr dirty="0" sz="1800" spc="-35" b="1" i="1">
                <a:latin typeface="Calibri"/>
                <a:cs typeface="Calibri"/>
              </a:rPr>
              <a:t> </a:t>
            </a:r>
            <a:r>
              <a:rPr dirty="0" sz="1800" b="1" i="1">
                <a:latin typeface="Calibri"/>
                <a:cs typeface="Calibri"/>
              </a:rPr>
              <a:t>Services</a:t>
            </a:r>
            <a:r>
              <a:rPr dirty="0" sz="1800" spc="-40" b="1" i="1">
                <a:latin typeface="Calibri"/>
                <a:cs typeface="Calibri"/>
              </a:rPr>
              <a:t> </a:t>
            </a:r>
            <a:r>
              <a:rPr dirty="0" sz="1800" b="1" i="1">
                <a:latin typeface="Calibri"/>
                <a:cs typeface="Calibri"/>
              </a:rPr>
              <a:t>in</a:t>
            </a:r>
            <a:r>
              <a:rPr dirty="0" sz="1800" spc="-40" b="1" i="1">
                <a:latin typeface="Calibri"/>
                <a:cs typeface="Calibri"/>
              </a:rPr>
              <a:t> </a:t>
            </a:r>
            <a:r>
              <a:rPr dirty="0" sz="1800" spc="-10" b="1" i="1">
                <a:latin typeface="Calibri"/>
                <a:cs typeface="Calibri"/>
              </a:rPr>
              <a:t>Pakistan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20"/>
              </a:spcBef>
            </a:pPr>
            <a:r>
              <a:rPr dirty="0" sz="1200" b="1" i="1">
                <a:latin typeface="Calibri"/>
                <a:cs typeface="Calibri"/>
              </a:rPr>
              <a:t>What</a:t>
            </a:r>
            <a:r>
              <a:rPr dirty="0" sz="1200" spc="-3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is</a:t>
            </a:r>
            <a:r>
              <a:rPr dirty="0" sz="1200" spc="-3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Social</a:t>
            </a:r>
            <a:r>
              <a:rPr dirty="0" sz="1200" spc="-2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Media</a:t>
            </a:r>
            <a:r>
              <a:rPr dirty="0" sz="1200" spc="-40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Marketing?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100" b="1" i="1">
                <a:latin typeface="Calibri"/>
                <a:cs typeface="Calibri"/>
              </a:rPr>
              <a:t>.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Only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with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this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understanding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can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brand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create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meaningful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content,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enabling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business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i="1">
                <a:latin typeface="Calibri"/>
                <a:cs typeface="Calibri"/>
              </a:rPr>
              <a:t>What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is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Marketing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—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New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Word-of-</a:t>
            </a:r>
            <a:r>
              <a:rPr dirty="0" sz="1100" i="1">
                <a:latin typeface="Calibri"/>
                <a:cs typeface="Calibri"/>
              </a:rPr>
              <a:t>Mouth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Marketing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9100"/>
              </a:lnSpc>
            </a:pPr>
            <a:r>
              <a:rPr dirty="0" sz="1100" i="1">
                <a:latin typeface="Calibri"/>
                <a:cs typeface="Calibri"/>
              </a:rPr>
              <a:t>For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centuries,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word-of-</a:t>
            </a:r>
            <a:r>
              <a:rPr dirty="0" sz="1100" i="1">
                <a:latin typeface="Calibri"/>
                <a:cs typeface="Calibri"/>
              </a:rPr>
              <a:t>mouth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marketing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has been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one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of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most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influential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marketing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tools.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20" i="1">
                <a:latin typeface="Calibri"/>
                <a:cs typeface="Calibri"/>
              </a:rPr>
              <a:t>21st </a:t>
            </a:r>
            <a:r>
              <a:rPr dirty="0" sz="1100" i="1">
                <a:latin typeface="Calibri"/>
                <a:cs typeface="Calibri"/>
              </a:rPr>
              <a:t>century,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word-of-</a:t>
            </a:r>
            <a:r>
              <a:rPr dirty="0" sz="1100" i="1">
                <a:latin typeface="Calibri"/>
                <a:cs typeface="Calibri"/>
              </a:rPr>
              <a:t>mouth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marketing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has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taken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new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form – online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media.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100">
              <a:latin typeface="Calibri"/>
              <a:cs typeface="Calibri"/>
            </a:endParaRPr>
          </a:p>
          <a:p>
            <a:pPr marL="12700" marR="119380">
              <a:lnSpc>
                <a:spcPct val="110000"/>
              </a:lnSpc>
            </a:pP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As</a:t>
            </a:r>
            <a:r>
              <a:rPr dirty="0" u="sng" sz="1100" spc="-15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a</a:t>
            </a:r>
            <a:r>
              <a:rPr dirty="0" u="sng" sz="1100" spc="-1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marketer,</a:t>
            </a:r>
            <a:r>
              <a:rPr dirty="0" u="sng" sz="1100" spc="-3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social</a:t>
            </a:r>
            <a:r>
              <a:rPr dirty="0" u="sng" sz="1100" spc="-1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networking</a:t>
            </a:r>
            <a:r>
              <a:rPr dirty="0" u="sng" sz="1100" spc="-2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sites</a:t>
            </a:r>
            <a:r>
              <a:rPr dirty="0" u="sng" sz="1100" spc="5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like</a:t>
            </a:r>
            <a:r>
              <a:rPr dirty="0" u="sng" sz="1100" spc="-15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Facebook,</a:t>
            </a:r>
            <a:r>
              <a:rPr dirty="0" sz="1100" spc="-20" i="1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Twitter,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LinkedIn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can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help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increase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brand </a:t>
            </a:r>
            <a:r>
              <a:rPr dirty="0" sz="1100" i="1">
                <a:latin typeface="Calibri"/>
                <a:cs typeface="Calibri"/>
              </a:rPr>
              <a:t>awareness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reach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new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customers.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As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integral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part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of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marketing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strategy,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media </a:t>
            </a:r>
            <a:r>
              <a:rPr dirty="0" sz="1100" i="1">
                <a:latin typeface="Calibri"/>
                <a:cs typeface="Calibri"/>
              </a:rPr>
              <a:t>marketing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can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deliver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significant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returns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for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company.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100">
              <a:latin typeface="Calibri"/>
              <a:cs typeface="Calibri"/>
            </a:endParaRPr>
          </a:p>
          <a:p>
            <a:pPr marL="12700" marR="64769">
              <a:lnSpc>
                <a:spcPct val="109700"/>
              </a:lnSpc>
              <a:spcBef>
                <a:spcPts val="5"/>
              </a:spcBef>
            </a:pPr>
            <a:r>
              <a:rPr dirty="0" sz="1100" i="1">
                <a:latin typeface="Calibri"/>
                <a:cs typeface="Calibri"/>
              </a:rPr>
              <a:t>Through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media,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can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interact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directly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with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audience.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It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allows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share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news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and </a:t>
            </a:r>
            <a:r>
              <a:rPr dirty="0" sz="1100" i="1">
                <a:latin typeface="Calibri"/>
                <a:cs typeface="Calibri"/>
              </a:rPr>
              <a:t>product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updates.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Provide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content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that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people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want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share,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create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buzz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around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company,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and </a:t>
            </a:r>
            <a:r>
              <a:rPr dirty="0" sz="1100" i="1">
                <a:latin typeface="Calibri"/>
                <a:cs typeface="Calibri"/>
              </a:rPr>
              <a:t>increase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visibility.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People's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comments,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media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feeds,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posts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amplify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momentum,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growing </a:t>
            </a:r>
            <a:r>
              <a:rPr dirty="0" sz="1100" i="1">
                <a:latin typeface="Calibri"/>
                <a:cs typeface="Calibri"/>
              </a:rPr>
              <a:t>number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of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new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customers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will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enhance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brand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image.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" name="object 3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47925" y="5192776"/>
            <a:ext cx="2876296" cy="35870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76656"/>
            <a:ext cx="5958205" cy="41135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0160">
              <a:lnSpc>
                <a:spcPct val="109700"/>
              </a:lnSpc>
              <a:spcBef>
                <a:spcPts val="100"/>
              </a:spcBef>
            </a:pPr>
            <a:r>
              <a:rPr dirty="0" sz="1100" i="1">
                <a:latin typeface="Calibri"/>
                <a:cs typeface="Calibri"/>
              </a:rPr>
              <a:t>For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marketers,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it's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versatile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comprehensive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tool.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media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helps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engage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more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directly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20" i="1">
                <a:latin typeface="Calibri"/>
                <a:cs typeface="Calibri"/>
              </a:rPr>
              <a:t>with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audience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become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more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significant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part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of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their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lives.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It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allows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share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product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and</a:t>
            </a:r>
            <a:r>
              <a:rPr dirty="0" sz="1100" spc="50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service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updates,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event</a:t>
            </a:r>
            <a:r>
              <a:rPr dirty="0" sz="1100" spc="-10" i="1">
                <a:latin typeface="Calibri"/>
                <a:cs typeface="Calibri"/>
              </a:rPr>
              <a:t> announcements,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company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industry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news,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customer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success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stories,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tips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and </a:t>
            </a:r>
            <a:r>
              <a:rPr dirty="0" sz="1100" i="1">
                <a:latin typeface="Calibri"/>
                <a:cs typeface="Calibri"/>
              </a:rPr>
              <a:t>guidance,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more.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sky's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limit.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beyond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sky,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depending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marketing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and </a:t>
            </a:r>
            <a:r>
              <a:rPr dirty="0" sz="1100" i="1">
                <a:latin typeface="Calibri"/>
                <a:cs typeface="Calibri"/>
              </a:rPr>
              <a:t>business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goals.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media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reaches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every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stage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of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audience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journey.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media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allows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to </a:t>
            </a:r>
            <a:r>
              <a:rPr dirty="0" sz="1100" i="1">
                <a:latin typeface="Calibri"/>
                <a:cs typeface="Calibri"/>
              </a:rPr>
              <a:t>position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brand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project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up-to-</a:t>
            </a:r>
            <a:r>
              <a:rPr dirty="0" sz="1100" i="1">
                <a:latin typeface="Calibri"/>
                <a:cs typeface="Calibri"/>
              </a:rPr>
              <a:t>date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highly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relevant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image.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Build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customer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relationships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by </a:t>
            </a:r>
            <a:r>
              <a:rPr dirty="0" sz="1100" i="1">
                <a:latin typeface="Calibri"/>
                <a:cs typeface="Calibri"/>
              </a:rPr>
              <a:t>sharing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information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responding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feedback.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Increase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website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traffic.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Get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people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sign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up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for</a:t>
            </a:r>
            <a:r>
              <a:rPr dirty="0" sz="1100" spc="50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emails,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newsletters,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other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lead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generation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content,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even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drive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purchases.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100">
              <a:latin typeface="Calibri"/>
              <a:cs typeface="Calibri"/>
            </a:endParaRPr>
          </a:p>
          <a:p>
            <a:pPr marL="12700" marR="97155">
              <a:lnSpc>
                <a:spcPct val="110000"/>
              </a:lnSpc>
            </a:pPr>
            <a:r>
              <a:rPr dirty="0" sz="1100" i="1">
                <a:latin typeface="Calibri"/>
                <a:cs typeface="Calibri"/>
              </a:rPr>
              <a:t>Furthermore,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stronger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media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influence,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greater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chances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of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appearing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Google </a:t>
            </a:r>
            <a:r>
              <a:rPr dirty="0" sz="1100" i="1">
                <a:latin typeface="Calibri"/>
                <a:cs typeface="Calibri"/>
              </a:rPr>
              <a:t>search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results.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9700"/>
              </a:lnSpc>
            </a:pP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Media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Engagement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–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Listening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 Customers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Successful,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lasting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brand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customer </a:t>
            </a:r>
            <a:r>
              <a:rPr dirty="0" sz="1100" i="1">
                <a:latin typeface="Calibri"/>
                <a:cs typeface="Calibri"/>
              </a:rPr>
              <a:t>relationships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are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longer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just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transactional.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Instead,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they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grow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over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time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through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holistic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experience </a:t>
            </a:r>
            <a:r>
              <a:rPr dirty="0" sz="1100" i="1">
                <a:latin typeface="Calibri"/>
                <a:cs typeface="Calibri"/>
              </a:rPr>
              <a:t>spanning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transactions,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content,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engagement.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media</a:t>
            </a:r>
            <a:r>
              <a:rPr dirty="0" sz="1100" spc="-4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engagement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software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provides </a:t>
            </a:r>
            <a:r>
              <a:rPr dirty="0" sz="1100" i="1">
                <a:latin typeface="Calibri"/>
                <a:cs typeface="Calibri"/>
              </a:rPr>
              <a:t>businesses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with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tools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they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need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transform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these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new,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ongoing,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constant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customer </a:t>
            </a:r>
            <a:r>
              <a:rPr dirty="0" sz="1100" i="1">
                <a:latin typeface="Calibri"/>
                <a:cs typeface="Calibri"/>
              </a:rPr>
              <a:t>relationships.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Monitoring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listening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customers,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responding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promptly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posts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messages,</a:t>
            </a:r>
            <a:r>
              <a:rPr dirty="0" sz="1100" spc="-25" i="1">
                <a:latin typeface="Calibri"/>
                <a:cs typeface="Calibri"/>
              </a:rPr>
              <a:t> and </a:t>
            </a:r>
            <a:r>
              <a:rPr dirty="0" sz="1100" i="1">
                <a:latin typeface="Calibri"/>
                <a:cs typeface="Calibri"/>
              </a:rPr>
              <a:t>staying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abreast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of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industry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trends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will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set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apart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from your </a:t>
            </a:r>
            <a:r>
              <a:rPr dirty="0" sz="1100" spc="-10" i="1">
                <a:latin typeface="Calibri"/>
                <a:cs typeface="Calibri"/>
              </a:rPr>
              <a:t>competitors. </a:t>
            </a:r>
            <a:r>
              <a:rPr dirty="0" sz="1100" i="1">
                <a:latin typeface="Calibri"/>
                <a:cs typeface="Calibri"/>
              </a:rPr>
              <a:t>More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importantly,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 </a:t>
            </a:r>
            <a:r>
              <a:rPr dirty="0" sz="1100" spc="-10" i="1">
                <a:latin typeface="Calibri"/>
                <a:cs typeface="Calibri"/>
              </a:rPr>
              <a:t>ability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automate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schedule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posting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times,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publish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at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scale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multiple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Facebook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Twitter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accounts,</a:t>
            </a:r>
            <a:r>
              <a:rPr dirty="0" sz="1100" spc="-25" i="1">
                <a:latin typeface="Calibri"/>
                <a:cs typeface="Calibri"/>
              </a:rPr>
              <a:t> and </a:t>
            </a:r>
            <a:r>
              <a:rPr dirty="0" sz="1100" i="1">
                <a:latin typeface="Calibri"/>
                <a:cs typeface="Calibri"/>
              </a:rPr>
              <a:t>transform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business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into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agile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organization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through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single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interface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is</a:t>
            </a:r>
            <a:r>
              <a:rPr dirty="0" sz="1100" spc="-10" i="1">
                <a:latin typeface="Calibri"/>
                <a:cs typeface="Calibri"/>
              </a:rPr>
              <a:t> crucial.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8077047"/>
            <a:ext cx="5964555" cy="5772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09500"/>
              </a:lnSpc>
              <a:spcBef>
                <a:spcPts val="105"/>
              </a:spcBef>
            </a:pP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By</a:t>
            </a:r>
            <a:r>
              <a:rPr dirty="0" u="sng" sz="1100" spc="-1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listening</a:t>
            </a:r>
            <a:r>
              <a:rPr dirty="0" u="sng" sz="1100" spc="-15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to</a:t>
            </a:r>
            <a:r>
              <a:rPr dirty="0" u="sng" sz="1100" spc="-25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customers</a:t>
            </a:r>
            <a:r>
              <a:rPr dirty="0" u="sng" sz="1100" spc="-2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through</a:t>
            </a:r>
            <a:r>
              <a:rPr dirty="0" u="sng" sz="1100" spc="-15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social</a:t>
            </a:r>
            <a:r>
              <a:rPr dirty="0" u="sng" sz="1100" spc="-1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channels</a:t>
            </a:r>
            <a:r>
              <a:rPr dirty="0" sz="1100" spc="5" i="1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interpreting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relevant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signals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real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time,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spc="-20" i="1">
                <a:latin typeface="Calibri"/>
                <a:cs typeface="Calibri"/>
              </a:rPr>
              <a:t>must </a:t>
            </a:r>
            <a:r>
              <a:rPr dirty="0" sz="1100" i="1">
                <a:latin typeface="Calibri"/>
                <a:cs typeface="Calibri"/>
              </a:rPr>
              <a:t>be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able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leverage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these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signals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stay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informed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connect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with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customers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valuable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impactful </a:t>
            </a:r>
            <a:r>
              <a:rPr dirty="0" sz="1100" spc="-20" b="1" i="1">
                <a:latin typeface="Calibri"/>
                <a:cs typeface="Calibri"/>
              </a:rPr>
              <a:t>way.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1275" y="5102986"/>
            <a:ext cx="2609850" cy="2609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92810"/>
            <a:ext cx="5882005" cy="1603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Calibri"/>
                <a:cs typeface="Calibri"/>
              </a:rPr>
              <a:t>Which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social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media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platforms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should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my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business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use?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100">
              <a:latin typeface="Calibri"/>
              <a:cs typeface="Calibri"/>
            </a:endParaRPr>
          </a:p>
          <a:p>
            <a:pPr marL="12700" marR="52705">
              <a:lnSpc>
                <a:spcPct val="109500"/>
              </a:lnSpc>
            </a:pPr>
            <a:r>
              <a:rPr dirty="0" sz="1100">
                <a:latin typeface="Calibri"/>
                <a:cs typeface="Calibri"/>
              </a:rPr>
              <a:t>Social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media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helps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reach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billions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users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worldwide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relatively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low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cost.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Choosing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0">
                <a:latin typeface="Calibri"/>
                <a:cs typeface="Calibri"/>
              </a:rPr>
              <a:t> right </a:t>
            </a:r>
            <a:r>
              <a:rPr dirty="0" sz="1100">
                <a:latin typeface="Calibri"/>
                <a:cs typeface="Calibri"/>
              </a:rPr>
              <a:t>platform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social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media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marketing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campaigns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depends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specific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marketing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goals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the </a:t>
            </a:r>
            <a:r>
              <a:rPr dirty="0" sz="1100">
                <a:latin typeface="Calibri"/>
                <a:cs typeface="Calibri"/>
              </a:rPr>
              <a:t>type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audience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want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reach.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  <a:spcBef>
                <a:spcPts val="805"/>
              </a:spcBef>
            </a:pPr>
            <a:r>
              <a:rPr dirty="0" sz="1100" i="1">
                <a:latin typeface="Calibri"/>
                <a:cs typeface="Calibri"/>
              </a:rPr>
              <a:t>key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factor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consider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is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how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your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social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media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presence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appears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in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Google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search.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make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it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easier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for </a:t>
            </a:r>
            <a:r>
              <a:rPr dirty="0" sz="1100" i="1">
                <a:latin typeface="Calibri"/>
                <a:cs typeface="Calibri"/>
              </a:rPr>
              <a:t>potential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customers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to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find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you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online,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Abdullah</dc:creator>
  <dcterms:created xsi:type="dcterms:W3CDTF">2026-07-10T13:17:22Z</dcterms:created>
  <dcterms:modified xsi:type="dcterms:W3CDTF">2026-07-10T13:17:22Z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2026-07-06T00:00:00Z</vt:filetime>
  </property>
  <property fmtid="{D5CDD505-2E9C-101B-9397-08002B2CF9AE}" pid="4" name="Creator">
    <vt:lpwstr>Microsoft® Word 2010</vt:lpwstr>
  </property>
  <property fmtid="{D5CDD505-2E9C-101B-9397-08002B2CF9AE}" pid="5" name="LastSaved">
    <vt:filetime>2026-07-10T00:00:00Z</vt:filetime>
  </property>
  <property fmtid="{D5CDD505-2E9C-101B-9397-08002B2CF9AE}" pid="6" name="Producer">
    <vt:lpwstr>Microsoft® Word 2010</vt:lpwstr>
  </property>
</Properties>
</file>